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4" r:id="rId2"/>
  </p:sldMasterIdLst>
  <p:notesMasterIdLst>
    <p:notesMasterId r:id="rId11"/>
  </p:notesMasterIdLst>
  <p:handoutMasterIdLst>
    <p:handoutMasterId r:id="rId12"/>
  </p:handoutMasterIdLst>
  <p:sldIdLst>
    <p:sldId id="256" r:id="rId3"/>
    <p:sldId id="372" r:id="rId4"/>
    <p:sldId id="362" r:id="rId5"/>
    <p:sldId id="374" r:id="rId6"/>
    <p:sldId id="376" r:id="rId7"/>
    <p:sldId id="375" r:id="rId8"/>
    <p:sldId id="368" r:id="rId9"/>
    <p:sldId id="367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5DC"/>
    <a:srgbClr val="F6C798"/>
    <a:srgbClr val="156635"/>
    <a:srgbClr val="93E9B6"/>
    <a:srgbClr val="762123"/>
    <a:srgbClr val="EC821C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3381" autoAdjust="0"/>
  </p:normalViewPr>
  <p:slideViewPr>
    <p:cSldViewPr>
      <p:cViewPr varScale="1">
        <p:scale>
          <a:sx n="80" d="100"/>
          <a:sy n="80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12/13/2016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DBA195-E668-45B3-8FCE-A5B72C17FFC9}" type="datetimeFigureOut">
              <a:rPr lang="en-US" smtClean="0"/>
              <a:pPr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5BE0B3-2D77-49CD-9910-26D42E3A2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9512" y="1700808"/>
            <a:ext cx="8784976" cy="1524000"/>
          </a:xfrm>
        </p:spPr>
        <p:txBody>
          <a:bodyPr/>
          <a:lstStyle/>
          <a:p>
            <a:r>
              <a:rPr lang="en-US" sz="2800" b="1" dirty="0"/>
              <a:t>Africa RISING West Africa </a:t>
            </a:r>
            <a:r>
              <a:rPr lang="en-US" sz="2800" b="1" dirty="0" smtClean="0"/>
              <a:t>Project</a:t>
            </a:r>
          </a:p>
          <a:p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Theme 4: </a:t>
            </a:r>
            <a:r>
              <a:rPr lang="en-US" sz="2400" b="1" dirty="0" smtClean="0"/>
              <a:t>Natural </a:t>
            </a:r>
            <a:r>
              <a:rPr lang="en-US" sz="2400" b="1" dirty="0" smtClean="0"/>
              <a:t>Resources </a:t>
            </a:r>
            <a:r>
              <a:rPr lang="en-US" sz="2400" b="1" dirty="0"/>
              <a:t>Management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56037" y="4509120"/>
            <a:ext cx="8305800" cy="792088"/>
          </a:xfrm>
        </p:spPr>
        <p:txBody>
          <a:bodyPr/>
          <a:lstStyle/>
          <a:p>
            <a:r>
              <a:rPr lang="en-GB" sz="1800" dirty="0" smtClean="0"/>
              <a:t>Group Work</a:t>
            </a:r>
          </a:p>
          <a:p>
            <a:r>
              <a:rPr lang="en-GB" sz="1800" dirty="0" err="1" smtClean="0"/>
              <a:t>Funke</a:t>
            </a:r>
            <a:r>
              <a:rPr lang="en-GB" sz="1800" dirty="0" smtClean="0"/>
              <a:t>, Kalifa, </a:t>
            </a:r>
            <a:r>
              <a:rPr lang="en-GB" sz="1800" dirty="0" err="1" smtClean="0"/>
              <a:t>Eliasu</a:t>
            </a:r>
            <a:r>
              <a:rPr lang="en-GB" sz="1800" dirty="0" smtClean="0"/>
              <a:t>, Birhanu</a:t>
            </a:r>
            <a:endParaRPr lang="en-GB" sz="1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83568" y="3429000"/>
            <a:ext cx="8305800" cy="814382"/>
          </a:xfrm>
          <a:prstGeom prst="rect">
            <a:avLst/>
          </a:prstGeom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December 12-13, 2016</a:t>
            </a:r>
          </a:p>
          <a:p>
            <a:r>
              <a:rPr lang="en-US" dirty="0" err="1" smtClean="0"/>
              <a:t>Samanko</a:t>
            </a:r>
            <a:r>
              <a:rPr lang="en-US" dirty="0" smtClean="0"/>
              <a:t>-Bamako, Mali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115616" y="1124744"/>
            <a:ext cx="7772400" cy="838200"/>
          </a:xfrm>
        </p:spPr>
        <p:txBody>
          <a:bodyPr/>
          <a:lstStyle/>
          <a:p>
            <a:r>
              <a:rPr lang="en-GB" dirty="0" smtClean="0"/>
              <a:t>Discussion points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060847"/>
            <a:ext cx="84969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Revision of Papers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Tanzania Workshop</a:t>
            </a:r>
            <a:endParaRPr lang="en-GB" sz="2400" dirty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968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352928" cy="576064"/>
          </a:xfrm>
        </p:spPr>
        <p:txBody>
          <a:bodyPr>
            <a:noAutofit/>
          </a:bodyPr>
          <a:lstStyle/>
          <a:p>
            <a:pPr algn="ctr"/>
            <a:r>
              <a:rPr lang="en-GB" sz="2800" dirty="0" smtClean="0"/>
              <a:t>Revisio</a:t>
            </a:r>
            <a:r>
              <a:rPr lang="en-GB" sz="2800" dirty="0" smtClean="0"/>
              <a:t>n of papers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32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8820472" cy="4824536"/>
          </a:xfrm>
        </p:spPr>
        <p:txBody>
          <a:bodyPr>
            <a:normAutofit/>
          </a:bodyPr>
          <a:lstStyle/>
          <a:p>
            <a:pPr marL="571500" indent="-457200">
              <a:buAutoNum type="arabicPeriod"/>
            </a:pPr>
            <a:r>
              <a:rPr lang="en-US" b="1" dirty="0"/>
              <a:t>AGRO-CLIMATIC </a:t>
            </a:r>
            <a:r>
              <a:rPr lang="en-US" b="1" dirty="0"/>
              <a:t>AND HYDROLOGICAL CHARACTERIZATION OF SELECTED WATERSHEDS OF NORTHERN </a:t>
            </a:r>
            <a:r>
              <a:rPr lang="en-US" b="1" dirty="0"/>
              <a:t>GHANA, </a:t>
            </a:r>
            <a:r>
              <a:rPr lang="en-US" b="1" dirty="0"/>
              <a:t> </a:t>
            </a:r>
            <a:r>
              <a:rPr lang="en-US" b="1" dirty="0"/>
              <a:t>Davie et al </a:t>
            </a:r>
          </a:p>
          <a:p>
            <a:pPr marL="571500" indent="-457200">
              <a:buAutoNum type="arabicPeriod"/>
            </a:pPr>
            <a:r>
              <a:rPr lang="en-US" b="1" dirty="0"/>
              <a:t>Water </a:t>
            </a:r>
            <a:r>
              <a:rPr lang="en-US" b="1" dirty="0"/>
              <a:t>balance dynamics in agricultural systems of Northern Ghana: Interactions between farm-level and landscape fluxes in the face of climate </a:t>
            </a:r>
            <a:r>
              <a:rPr lang="en-US" b="1" dirty="0"/>
              <a:t>change. </a:t>
            </a:r>
            <a:r>
              <a:rPr lang="en-US" b="1" dirty="0" err="1"/>
              <a:t>Kizito</a:t>
            </a:r>
            <a:r>
              <a:rPr lang="en-US" b="1" dirty="0"/>
              <a:t> et al </a:t>
            </a:r>
            <a:endParaRPr lang="en-US" b="1" dirty="0"/>
          </a:p>
          <a:p>
            <a:pPr marL="571500" indent="-457200">
              <a:buAutoNum type="arabicPeriod"/>
            </a:pPr>
            <a:r>
              <a:rPr lang="en-GB" b="1" dirty="0"/>
              <a:t>A </a:t>
            </a:r>
            <a:r>
              <a:rPr lang="en-GB" b="1" dirty="0"/>
              <a:t>watershed approach to managing rainfed agriculture in the semi-arid region of southern Mali: Integrated research on water and land </a:t>
            </a:r>
            <a:r>
              <a:rPr lang="en-GB" b="1" dirty="0"/>
              <a:t>use Birhanu et al</a:t>
            </a:r>
          </a:p>
          <a:p>
            <a:pPr marL="571500" indent="-457200">
              <a:buAutoNum type="arabicPeriod"/>
            </a:pPr>
            <a:r>
              <a:rPr lang="en-US" b="1" dirty="0"/>
              <a:t>Soil and Water Management Techniques to Improve Soil Moisture for Maize, Cowpea and Soybean Production in Northern </a:t>
            </a:r>
            <a:r>
              <a:rPr lang="en-US" b="1" dirty="0"/>
              <a:t>Ghana. </a:t>
            </a:r>
            <a:r>
              <a:rPr lang="en-US" b="1" dirty="0" err="1"/>
              <a:t>Eliasu</a:t>
            </a:r>
            <a:r>
              <a:rPr lang="en-US" b="1" dirty="0"/>
              <a:t> et al</a:t>
            </a:r>
          </a:p>
          <a:p>
            <a:pPr marL="571500" indent="-457200">
              <a:buAutoNum type="arabicPeriod"/>
            </a:pPr>
            <a:r>
              <a:rPr lang="en-US" b="1" dirty="0"/>
              <a:t>Small holder Irrigation Productivity for sustainable intensification: Water balance for High valued crops in Northern Ghana. </a:t>
            </a:r>
            <a:r>
              <a:rPr lang="en-US" b="1" dirty="0" err="1"/>
              <a:t>Funke</a:t>
            </a:r>
            <a:r>
              <a:rPr lang="en-US" b="1" dirty="0"/>
              <a:t> et al</a:t>
            </a:r>
          </a:p>
          <a:p>
            <a:pPr marL="571500" indent="-457200">
              <a:buAutoNum type="arabicPeriod"/>
            </a:pPr>
            <a:endParaRPr lang="en-GB" dirty="0" smtClean="0"/>
          </a:p>
          <a:p>
            <a:pPr marL="571500" indent="-457200">
              <a:buAutoNum type="arabicPeriod"/>
            </a:pPr>
            <a:endParaRPr lang="en-GB" dirty="0"/>
          </a:p>
          <a:p>
            <a:pPr lvl="2" indent="-34290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6280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752528"/>
          </a:xfrm>
        </p:spPr>
        <p:txBody>
          <a:bodyPr/>
          <a:lstStyle/>
          <a:p>
            <a:r>
              <a:rPr lang="en-GB" dirty="0" smtClean="0"/>
              <a:t>Team members agreed to integrate comments made by internal and external evaluators</a:t>
            </a:r>
          </a:p>
          <a:p>
            <a:r>
              <a:rPr lang="en-GB" dirty="0" smtClean="0"/>
              <a:t>The paper on </a:t>
            </a:r>
            <a:r>
              <a:rPr lang="en-US" b="1" dirty="0"/>
              <a:t>AGRO-CLIMATIC AND HYDROLOGICAL CHARACTERIZATION OF SELECTED WATERSHEDS OF NORTHERN GHANA,  Davie et al </a:t>
            </a:r>
            <a:r>
              <a:rPr lang="en-US" dirty="0"/>
              <a:t>doesn’t fit to be sent to a journal publication. </a:t>
            </a:r>
            <a:r>
              <a:rPr lang="en-US" dirty="0"/>
              <a:t>Agreed to publish it as a working </a:t>
            </a:r>
            <a:r>
              <a:rPr lang="en-US" dirty="0" smtClean="0"/>
              <a:t>paper</a:t>
            </a:r>
          </a:p>
          <a:p>
            <a:r>
              <a:rPr lang="en-GB" dirty="0" smtClean="0"/>
              <a:t>Need to write to other team members (Kizito et al) to get their final date to submit revised manuscripts</a:t>
            </a:r>
          </a:p>
          <a:p>
            <a:r>
              <a:rPr lang="en-GB" dirty="0" smtClean="0"/>
              <a:t>Other members agreed to finish revision by mid January and re-submit to the Chief scientist and theme leader for further review and possible submission</a:t>
            </a:r>
          </a:p>
          <a:p>
            <a:endParaRPr lang="en-GB" dirty="0"/>
          </a:p>
          <a:p>
            <a:pPr marL="11430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9629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412776"/>
            <a:ext cx="8064896" cy="436910"/>
          </a:xfrm>
        </p:spPr>
        <p:txBody>
          <a:bodyPr/>
          <a:lstStyle/>
          <a:p>
            <a:pPr algn="ctr"/>
            <a:r>
              <a:rPr lang="en-GB" sz="2800" dirty="0" smtClean="0"/>
              <a:t>Tanzania Workshop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402" y="1844824"/>
            <a:ext cx="8792094" cy="4392488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Team members agreed to produce 3 high ranking posters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IWMI Led</a:t>
            </a:r>
          </a:p>
          <a:p>
            <a:pPr marL="114300" indent="0">
              <a:buNone/>
            </a:pPr>
            <a:r>
              <a:rPr lang="en-US" dirty="0" smtClean="0"/>
              <a:t>Extent of dry spell with climate variability as an entry level</a:t>
            </a:r>
            <a:endParaRPr lang="en-US" dirty="0"/>
          </a:p>
          <a:p>
            <a:r>
              <a:rPr lang="en-GB" dirty="0"/>
              <a:t>Looking at the </a:t>
            </a:r>
            <a:r>
              <a:rPr lang="en-GB" dirty="0" smtClean="0"/>
              <a:t>continuum, i</a:t>
            </a:r>
            <a:r>
              <a:rPr lang="en-GB" dirty="0" smtClean="0"/>
              <a:t>dentification of interventio</a:t>
            </a:r>
            <a:r>
              <a:rPr lang="en-GB" dirty="0" smtClean="0"/>
              <a:t>n levels; Rainfed and Supplementary</a:t>
            </a:r>
          </a:p>
          <a:p>
            <a:r>
              <a:rPr lang="en-GB" dirty="0" smtClean="0"/>
              <a:t>Focus on moisture detectors </a:t>
            </a:r>
          </a:p>
          <a:p>
            <a:r>
              <a:rPr lang="en-GB" dirty="0" smtClean="0"/>
              <a:t>Dry season irrigation for two value chains, vegetables and forages</a:t>
            </a:r>
          </a:p>
        </p:txBody>
      </p:sp>
    </p:spTree>
    <p:extLst>
      <p:ext uri="{BB962C8B-B14F-4D97-AF65-F5344CB8AC3E}">
        <p14:creationId xmlns:p14="http://schemas.microsoft.com/office/powerpoint/2010/main" val="2175112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8136904" cy="3306096"/>
          </a:xfrm>
        </p:spPr>
        <p:txBody>
          <a:bodyPr/>
          <a:lstStyle/>
          <a:p>
            <a:r>
              <a:rPr lang="en-GB" sz="3600" dirty="0" smtClean="0"/>
              <a:t>IER Led</a:t>
            </a:r>
            <a:br>
              <a:rPr lang="en-GB" sz="360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2400" b="1" dirty="0" smtClean="0"/>
              <a:t/>
            </a:r>
            <a:br>
              <a:rPr lang="en-GB" sz="2400" b="1" dirty="0" smtClean="0"/>
            </a:b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348880"/>
            <a:ext cx="8208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Soil and Water </a:t>
            </a:r>
            <a:r>
              <a:rPr lang="en-GB" sz="2800" dirty="0" smtClean="0"/>
              <a:t>Experimentation at identified watershed sites and in technology parks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/>
              <a:t>Looking </a:t>
            </a:r>
            <a:r>
              <a:rPr lang="en-GB" sz="2800" dirty="0"/>
              <a:t>at the historical data available at IER since the CMDT intervention </a:t>
            </a:r>
            <a:r>
              <a:rPr lang="en-GB" sz="2800" dirty="0" smtClean="0"/>
              <a:t>started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/>
              <a:t>Field </a:t>
            </a:r>
            <a:r>
              <a:rPr lang="en-GB" sz="2800" dirty="0"/>
              <a:t>based implementation of SWC </a:t>
            </a:r>
            <a:r>
              <a:rPr lang="en-GB" sz="2800" dirty="0" smtClean="0"/>
              <a:t>practices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/>
              <a:t>Laboratory </a:t>
            </a:r>
            <a:r>
              <a:rPr lang="en-GB" sz="2800" dirty="0"/>
              <a:t>analysis: Runoff, erosion rate, soil fertility and nutrient </a:t>
            </a:r>
            <a:r>
              <a:rPr lang="en-GB" sz="2800" dirty="0" smtClean="0"/>
              <a:t>management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/>
              <a:t>Agronomic analysis in experimental sites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800" dirty="0" smtClean="0"/>
              <a:t>Trees and vegetation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85898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896544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400" dirty="0"/>
              <a:t>Cross-Regional NRM </a:t>
            </a:r>
            <a:r>
              <a:rPr lang="en-US" sz="2400" dirty="0" smtClean="0"/>
              <a:t>practices under </a:t>
            </a:r>
            <a:r>
              <a:rPr lang="en-US" sz="2400" dirty="0"/>
              <a:t>changing climatic conditions</a:t>
            </a:r>
          </a:p>
          <a:p>
            <a:r>
              <a:rPr lang="en-US" sz="2400" dirty="0" smtClean="0"/>
              <a:t>Regional climate information</a:t>
            </a:r>
          </a:p>
          <a:p>
            <a:r>
              <a:rPr lang="en-US" sz="2400" dirty="0" smtClean="0"/>
              <a:t>Ground water and irrigation techniques</a:t>
            </a:r>
          </a:p>
          <a:p>
            <a:r>
              <a:rPr lang="en-US" sz="2400" dirty="0" smtClean="0"/>
              <a:t>Water access-dry season</a:t>
            </a:r>
          </a:p>
          <a:p>
            <a:r>
              <a:rPr lang="en-US" sz="2400" dirty="0" smtClean="0"/>
              <a:t>Water lifting technologies, solar pumps (climate smart?)</a:t>
            </a:r>
          </a:p>
          <a:p>
            <a:r>
              <a:rPr lang="en-US" sz="2400" dirty="0" smtClean="0"/>
              <a:t>Irrigation scheduling</a:t>
            </a:r>
          </a:p>
          <a:p>
            <a:r>
              <a:rPr lang="en-US" sz="2400" dirty="0" smtClean="0"/>
              <a:t>Monitoring and modeling</a:t>
            </a:r>
          </a:p>
          <a:p>
            <a:endParaRPr lang="en-US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07704" y="1052736"/>
            <a:ext cx="6120680" cy="5635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ICRISAT Led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67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31840" y="2780928"/>
            <a:ext cx="20615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Merci!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0472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3475</TotalTime>
  <Words>212</Words>
  <Application>Microsoft Office PowerPoint</Application>
  <PresentationFormat>On-screen Show (4:3)</PresentationFormat>
  <Paragraphs>45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Africa RISING presentation_template</vt:lpstr>
      <vt:lpstr>1_Custom Design</vt:lpstr>
      <vt:lpstr>PowerPoint Presentation</vt:lpstr>
      <vt:lpstr>PowerPoint Presentation</vt:lpstr>
      <vt:lpstr>Revision of papers  </vt:lpstr>
      <vt:lpstr>PowerPoint Presentation</vt:lpstr>
      <vt:lpstr>Tanzania Workshop</vt:lpstr>
      <vt:lpstr>IER Led   </vt:lpstr>
      <vt:lpstr>ICRISAT Led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Ballantyne, Peter (ILRI)</dc:creator>
  <cp:lastModifiedBy>Birhanu Zemadim</cp:lastModifiedBy>
  <cp:revision>332</cp:revision>
  <cp:lastPrinted>2011-10-06T11:45:23Z</cp:lastPrinted>
  <dcterms:created xsi:type="dcterms:W3CDTF">2014-04-30T10:00:59Z</dcterms:created>
  <dcterms:modified xsi:type="dcterms:W3CDTF">2016-12-13T15:06:57Z</dcterms:modified>
</cp:coreProperties>
</file>